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 Medium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D3C6703-B814-4C88-B9F6-21CD30697C3F}">
  <a:tblStyle styleId="{CD3C6703-B814-4C88-B9F6-21CD30697C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Medium-bold.fntdata"/><Relationship Id="rId30" Type="http://schemas.openxmlformats.org/officeDocument/2006/relationships/font" Target="fonts/RobotoMedium-regular.fntdata"/><Relationship Id="rId11" Type="http://schemas.openxmlformats.org/officeDocument/2006/relationships/slide" Target="slides/slide5.xml"/><Relationship Id="rId33" Type="http://schemas.openxmlformats.org/officeDocument/2006/relationships/font" Target="fonts/Roboto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Medium-italic.fntdata"/><Relationship Id="rId13" Type="http://schemas.openxmlformats.org/officeDocument/2006/relationships/slide" Target="slides/slide7.xml"/><Relationship Id="rId35" Type="http://schemas.openxmlformats.org/officeDocument/2006/relationships/font" Target="fonts/Roboto-bold.fntdata"/><Relationship Id="rId12" Type="http://schemas.openxmlformats.org/officeDocument/2006/relationships/slide" Target="slides/slide6.xml"/><Relationship Id="rId34" Type="http://schemas.openxmlformats.org/officeDocument/2006/relationships/font" Target="fonts/Roboto-regular.fntdata"/><Relationship Id="rId15" Type="http://schemas.openxmlformats.org/officeDocument/2006/relationships/slide" Target="slides/slide9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8.xml"/><Relationship Id="rId36" Type="http://schemas.openxmlformats.org/officeDocument/2006/relationships/font" Target="fonts/Robot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d9b53f86d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d9b53f86d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d9b53f86d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d9b53f86d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d9b53f86d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d9b53f86d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d9b53f86d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d9b53f86d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9709bfd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69709bfd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d9b53f86d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d9b53f86d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d9b53f86d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d9b53f86d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49eebbce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49eebbc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61fbf0ff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61fbf0ff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49eebbce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49eebbce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69709bfd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69709bfd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49eebbce9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049eebbce9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49eebbce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49eebbce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49eebbce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49eebbce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49eebbce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49eebbce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d9b53f86d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d9b53f86d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d9b53f86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d9b53f86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d9b53f86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d9b53f86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49eebbc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49eebbc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d9b53f86d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d9b53f86d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61fbf0ff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61fbf0ff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d9b53f86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d9b53f86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forms.gle/QBU9S1VmaTh9A6pX9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sara@spudnikpress.org" TargetMode="External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697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Teaching Artist Cohort Program</a:t>
            </a:r>
            <a:endParaRPr sz="42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932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Presentation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700" y="560300"/>
            <a:ext cx="3406598" cy="212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Compensation &amp; Benefits </a:t>
            </a:r>
            <a:endParaRPr b="1" sz="3600"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5498575" y="1400000"/>
            <a:ext cx="3333600" cy="3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Keyholder Access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Studio Access Trainings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Annual Membership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Free Spudnik Classes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Professional development opportunities, TBD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Monthly stipend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200"/>
              </a:spcBef>
              <a:spcAft>
                <a:spcPts val="2200"/>
              </a:spcAft>
              <a:buNone/>
            </a:pPr>
            <a:r>
              <a:t/>
            </a:r>
            <a:endParaRPr sz="2150">
              <a:solidFill>
                <a:schemeClr val="dk1"/>
              </a:solidFill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198" y="1282500"/>
            <a:ext cx="5449943" cy="363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Stipend Details</a:t>
            </a:r>
            <a:endParaRPr b="1" sz="3600"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668075" y="1152475"/>
            <a:ext cx="51642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A </a:t>
            </a:r>
            <a:r>
              <a:rPr lang="en" sz="2200">
                <a:solidFill>
                  <a:schemeClr val="dk1"/>
                </a:solidFill>
              </a:rPr>
              <a:t>$500 monthly stipend is based on maintaining a rolling average of 22 to 24 hours of teaching per month</a:t>
            </a:r>
            <a:r>
              <a:rPr lang="en" sz="2200">
                <a:solidFill>
                  <a:schemeClr val="dk1"/>
                </a:solidFill>
              </a:rPr>
              <a:t> based on teaching twice per week (or 5.5 hours).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However, a</a:t>
            </a:r>
            <a:r>
              <a:rPr lang="en" sz="2200">
                <a:solidFill>
                  <a:schemeClr val="dk1"/>
                </a:solidFill>
              </a:rPr>
              <a:t> reasonable amount of variation is expected week-to-week and month-to-month.</a:t>
            </a:r>
            <a:br>
              <a:rPr lang="en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-589523" y="1278927"/>
            <a:ext cx="3943173" cy="394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Stipend</a:t>
            </a:r>
            <a:r>
              <a:rPr b="1" lang="en" sz="3600"/>
              <a:t> Details</a:t>
            </a:r>
            <a:endParaRPr b="1" sz="3600"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What if I teach </a:t>
            </a:r>
            <a:r>
              <a:rPr b="1" lang="en" sz="2400" u="sng">
                <a:solidFill>
                  <a:schemeClr val="dk1"/>
                </a:solidFill>
              </a:rPr>
              <a:t>more</a:t>
            </a:r>
            <a:r>
              <a:rPr b="1" lang="en" sz="2400">
                <a:solidFill>
                  <a:schemeClr val="dk1"/>
                </a:solidFill>
              </a:rPr>
              <a:t> than 24 hours a month?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975" y="1960475"/>
            <a:ext cx="5489026" cy="37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406100" y="1962650"/>
            <a:ext cx="29739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T</a:t>
            </a:r>
            <a:r>
              <a:rPr lang="en" sz="2000">
                <a:solidFill>
                  <a:schemeClr val="dk1"/>
                </a:solidFill>
              </a:rPr>
              <a:t>eaching artist exceeding 24 hours in any given month will receive a $500 stipend plus an additional $22 per teaching hour exceeding 24.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Stipend</a:t>
            </a:r>
            <a:r>
              <a:rPr b="1" lang="en" sz="3600"/>
              <a:t> Details</a:t>
            </a:r>
            <a:endParaRPr b="1" sz="3600"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What if I teach </a:t>
            </a:r>
            <a:r>
              <a:rPr b="1" lang="en" sz="2400" u="sng">
                <a:solidFill>
                  <a:schemeClr val="dk1"/>
                </a:solidFill>
              </a:rPr>
              <a:t>less</a:t>
            </a:r>
            <a:r>
              <a:rPr b="1" lang="en" sz="2400">
                <a:solidFill>
                  <a:schemeClr val="dk1"/>
                </a:solidFill>
              </a:rPr>
              <a:t> than 22 hours a month?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If an artist has a 3-month rolling average of less than 22 hours/month, they will be paid at an hourly rate of $22/hour instead of the flat stipend.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i="1" lang="en" sz="2000">
                <a:solidFill>
                  <a:schemeClr val="dk1"/>
                </a:solidFill>
              </a:rPr>
              <a:t>This allows scheduling flexibility for both the artist &amp; Spudnik Press.</a:t>
            </a:r>
            <a:endParaRPr i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i="1" lang="en" sz="2000">
                <a:solidFill>
                  <a:schemeClr val="dk1"/>
                </a:solidFill>
              </a:rPr>
              <a:t>This guarantees $500 for the first 3 months of the program.</a:t>
            </a:r>
            <a:endParaRPr i="1"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Stipend Scenarios</a:t>
            </a:r>
            <a:endParaRPr b="1" sz="3600"/>
          </a:p>
        </p:txBody>
      </p:sp>
      <p:graphicFrame>
        <p:nvGraphicFramePr>
          <p:cNvPr id="143" name="Google Shape;143;p26"/>
          <p:cNvGraphicFramePr/>
          <p:nvPr/>
        </p:nvGraphicFramePr>
        <p:xfrm>
          <a:off x="952500" y="14434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{CD3C6703-B814-4C88-B9F6-21CD30697C3F}</a:tableStyleId>
              </a:tblPr>
              <a:tblGrid>
                <a:gridCol w="2497950"/>
                <a:gridCol w="2497950"/>
                <a:gridCol w="2497950"/>
              </a:tblGrid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32 hours in a month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18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 hours in a month</a:t>
                      </a:r>
                      <a:endParaRPr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18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 hours in a month</a:t>
                      </a:r>
                      <a:endParaRPr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7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>
                          <a:solidFill>
                            <a:schemeClr val="dk1"/>
                          </a:solidFill>
                        </a:rPr>
                        <a:t>Exceeds standard range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i="1" lang="en">
                          <a:solidFill>
                            <a:schemeClr val="dk1"/>
                          </a:solidFill>
                        </a:rPr>
                        <a:t>Rolling average </a:t>
                      </a:r>
                      <a:br>
                        <a:rPr i="1" lang="en">
                          <a:solidFill>
                            <a:schemeClr val="dk1"/>
                          </a:solidFill>
                        </a:rPr>
                      </a:br>
                      <a:r>
                        <a:rPr i="1" lang="en">
                          <a:solidFill>
                            <a:schemeClr val="dk1"/>
                          </a:solidFill>
                        </a:rPr>
                        <a:t>is more than 22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i="1" lang="en">
                          <a:solidFill>
                            <a:schemeClr val="dk1"/>
                          </a:solidFill>
                        </a:rPr>
                        <a:t>Rolling average </a:t>
                      </a:r>
                      <a:br>
                        <a:rPr i="1" lang="en">
                          <a:solidFill>
                            <a:schemeClr val="dk1"/>
                          </a:solidFill>
                        </a:rPr>
                      </a:br>
                      <a:r>
                        <a:rPr i="1" lang="en">
                          <a:solidFill>
                            <a:schemeClr val="dk1"/>
                          </a:solidFill>
                        </a:rPr>
                        <a:t>is less than 22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7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i="1" lang="en">
                          <a:solidFill>
                            <a:schemeClr val="dk1"/>
                          </a:solidFill>
                        </a:rPr>
                        <a:t>$500 + 8 hours @ $22 =</a:t>
                      </a:r>
                      <a:br>
                        <a:rPr i="1" lang="en">
                          <a:solidFill>
                            <a:schemeClr val="dk1"/>
                          </a:solidFill>
                        </a:rPr>
                      </a:br>
                      <a:r>
                        <a:rPr i="1" lang="en">
                          <a:solidFill>
                            <a:schemeClr val="dk1"/>
                          </a:solidFill>
                        </a:rPr>
                        <a:t>$676 stipend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>
                          <a:solidFill>
                            <a:schemeClr val="dk1"/>
                          </a:solidFill>
                        </a:rPr>
                        <a:t>$500</a:t>
                      </a:r>
                      <a:r>
                        <a:rPr i="1" lang="en">
                          <a:solidFill>
                            <a:schemeClr val="dk1"/>
                          </a:solidFill>
                        </a:rPr>
                        <a:t> stipend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 hours @ $22 =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$396 stipend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Who all teaches at Spudnik?</a:t>
            </a:r>
            <a:endParaRPr b="1" sz="3600"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3574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200">
                <a:solidFill>
                  <a:schemeClr val="dk1"/>
                </a:solidFill>
              </a:rPr>
              <a:t>Cohort Teaching Artists </a:t>
            </a:r>
            <a:br>
              <a:rPr lang="en" sz="2400">
                <a:solidFill>
                  <a:schemeClr val="dk1"/>
                </a:solidFill>
              </a:rPr>
            </a:br>
            <a:r>
              <a:rPr i="1" lang="en" sz="1400">
                <a:solidFill>
                  <a:schemeClr val="dk1"/>
                </a:solidFill>
              </a:rPr>
              <a:t>New in 2022; Expected to teach about 70% of all educational offerings.</a:t>
            </a:r>
            <a:endParaRPr i="1" sz="1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200">
                <a:solidFill>
                  <a:schemeClr val="dk1"/>
                </a:solidFill>
              </a:rPr>
              <a:t>Independent Teaching Artists </a:t>
            </a:r>
            <a:br>
              <a:rPr lang="en" sz="2400">
                <a:solidFill>
                  <a:schemeClr val="dk1"/>
                </a:solidFill>
              </a:rPr>
            </a:br>
            <a:r>
              <a:rPr i="1" lang="en" sz="1400">
                <a:solidFill>
                  <a:schemeClr val="dk1"/>
                </a:solidFill>
              </a:rPr>
              <a:t>Artists who taught with Spudnik prior to 2022 are invited to continue teaching. </a:t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200">
                <a:solidFill>
                  <a:schemeClr val="dk1"/>
                </a:solidFill>
              </a:rPr>
              <a:t>Cohort Alumni</a:t>
            </a:r>
            <a:br>
              <a:rPr lang="en" sz="2400">
                <a:solidFill>
                  <a:schemeClr val="dk1"/>
                </a:solidFill>
              </a:rPr>
            </a:br>
            <a:r>
              <a:rPr i="1" lang="en" sz="1400">
                <a:solidFill>
                  <a:schemeClr val="dk1"/>
                </a:solidFill>
              </a:rPr>
              <a:t>Graduates from the cohort-program can continue teaching in a lighter or more focused capacity</a:t>
            </a:r>
            <a:endParaRPr sz="1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200">
                <a:solidFill>
                  <a:schemeClr val="dk1"/>
                </a:solidFill>
              </a:rPr>
              <a:t>Guest Educators</a:t>
            </a:r>
            <a:br>
              <a:rPr lang="en" sz="2400">
                <a:solidFill>
                  <a:schemeClr val="dk1"/>
                </a:solidFill>
              </a:rPr>
            </a:br>
            <a:r>
              <a:rPr i="1" lang="en" sz="1400">
                <a:solidFill>
                  <a:schemeClr val="dk1"/>
                </a:solidFill>
              </a:rPr>
              <a:t>Outside educators will be brought in from time-to-time to lead special topic workshops</a:t>
            </a:r>
            <a:r>
              <a:rPr i="1" lang="en" sz="1400">
                <a:solidFill>
                  <a:schemeClr val="dk1"/>
                </a:solidFill>
              </a:rPr>
              <a:t> or community projects developed in collaboration with outside partners.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200">
                <a:solidFill>
                  <a:schemeClr val="dk1"/>
                </a:solidFill>
              </a:rPr>
              <a:t>Staff</a:t>
            </a:r>
            <a:br>
              <a:rPr lang="en" sz="2400">
                <a:solidFill>
                  <a:schemeClr val="dk1"/>
                </a:solidFill>
              </a:rPr>
            </a:br>
            <a:r>
              <a:rPr i="1" lang="en" sz="1400">
                <a:solidFill>
                  <a:schemeClr val="dk1"/>
                </a:solidFill>
              </a:rPr>
              <a:t>Current leads all Studio Access Trainings and other educational programs as needed.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200"/>
              </a:spcBef>
              <a:spcAft>
                <a:spcPts val="22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Educational Categories</a:t>
            </a:r>
            <a:endParaRPr b="1" sz="3600"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8520600" cy="8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Public Enrollment-Based Opportunities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4400" y="1818150"/>
            <a:ext cx="5217900" cy="34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558200" y="1894350"/>
            <a:ext cx="28509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Core Classes		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Special Topics: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 	</a:t>
            </a:r>
            <a:r>
              <a:rPr i="1" lang="en" sz="2000">
                <a:solidFill>
                  <a:schemeClr val="dk1"/>
                </a:solidFill>
              </a:rPr>
              <a:t>Proposals	</a:t>
            </a:r>
            <a:br>
              <a:rPr i="1" lang="en" sz="2000">
                <a:solidFill>
                  <a:schemeClr val="dk1"/>
                </a:solidFill>
              </a:rPr>
            </a:br>
            <a:r>
              <a:rPr i="1" lang="en" sz="2000">
                <a:solidFill>
                  <a:schemeClr val="dk1"/>
                </a:solidFill>
              </a:rPr>
              <a:t>	Invitational</a:t>
            </a:r>
            <a:r>
              <a:rPr lang="en" sz="2000">
                <a:solidFill>
                  <a:schemeClr val="dk1"/>
                </a:solidFill>
              </a:rPr>
              <a:t>	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Private Lessons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Educational Categories</a:t>
            </a:r>
            <a:endParaRPr b="1" sz="3600"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Private / Partnership</a:t>
            </a:r>
            <a:r>
              <a:rPr lang="en" sz="2000">
                <a:solidFill>
                  <a:schemeClr val="dk1"/>
                </a:solidFill>
              </a:rPr>
              <a:t>-Based Opportunities: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 b="0" l="0" r="0" t="14646"/>
          <a:stretch/>
        </p:blipFill>
        <p:spPr>
          <a:xfrm>
            <a:off x="-456525" y="1763200"/>
            <a:ext cx="6700001" cy="42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 rotWithShape="1">
          <a:blip r:embed="rId4">
            <a:alphaModFix/>
          </a:blip>
          <a:srcRect b="5554" l="0" r="7570" t="13480"/>
          <a:stretch/>
        </p:blipFill>
        <p:spPr>
          <a:xfrm rot="-5400000">
            <a:off x="5486201" y="2520476"/>
            <a:ext cx="4415073" cy="29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Educational Categories</a:t>
            </a:r>
            <a:endParaRPr b="1" sz="3600"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11700" y="1152475"/>
            <a:ext cx="85206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Private / Partnership-Based Opportunities:			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Youth Workshops</a:t>
            </a:r>
            <a:br>
              <a:rPr lang="en" sz="2600">
                <a:solidFill>
                  <a:schemeClr val="dk1"/>
                </a:solidFill>
              </a:rPr>
            </a:br>
            <a:r>
              <a:rPr i="1" lang="en" sz="1400">
                <a:solidFill>
                  <a:schemeClr val="dk1"/>
                </a:solidFill>
              </a:rPr>
              <a:t>Peer nonprofits, colleges &amp; universities, occasional birthday parties</a:t>
            </a:r>
            <a:r>
              <a:rPr lang="en" sz="1400">
                <a:solidFill>
                  <a:schemeClr val="dk1"/>
                </a:solidFill>
              </a:rPr>
              <a:t>	</a:t>
            </a:r>
            <a:br>
              <a:rPr lang="en" sz="1400">
                <a:solidFill>
                  <a:schemeClr val="dk1"/>
                </a:solidFill>
              </a:rPr>
            </a:br>
            <a:r>
              <a:rPr i="1" lang="en" sz="1400">
                <a:solidFill>
                  <a:schemeClr val="dk1"/>
                </a:solidFill>
              </a:rPr>
              <a:t>Tend to be private / not open to the public</a:t>
            </a:r>
            <a:endParaRPr i="1" sz="14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Adult Workshops</a:t>
            </a:r>
            <a:br>
              <a:rPr lang="en" sz="2600">
                <a:solidFill>
                  <a:schemeClr val="dk1"/>
                </a:solidFill>
              </a:rPr>
            </a:br>
            <a:r>
              <a:rPr i="1" lang="en" sz="1400">
                <a:solidFill>
                  <a:schemeClr val="dk1"/>
                </a:solidFill>
              </a:rPr>
              <a:t>Private businesses, peer nonprofits</a:t>
            </a:r>
            <a:br>
              <a:rPr i="1" lang="en" sz="1400">
                <a:solidFill>
                  <a:schemeClr val="dk1"/>
                </a:solidFill>
              </a:rPr>
            </a:br>
            <a:r>
              <a:rPr i="1" lang="en" sz="1400">
                <a:solidFill>
                  <a:schemeClr val="dk1"/>
                </a:solidFill>
              </a:rPr>
              <a:t>Tend to be private / not open to the public</a:t>
            </a:r>
            <a:endParaRPr sz="22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Youth &amp; Family	</a:t>
            </a:r>
            <a:br>
              <a:rPr lang="en" sz="2600">
                <a:solidFill>
                  <a:schemeClr val="dk1"/>
                </a:solidFill>
              </a:rPr>
            </a:br>
            <a:r>
              <a:rPr i="1" lang="en" sz="1400">
                <a:solidFill>
                  <a:schemeClr val="dk1"/>
                </a:solidFill>
              </a:rPr>
              <a:t>Tend to be invited by peer non-profits / Tend to be open to the public</a:t>
            </a:r>
            <a:br>
              <a:rPr i="1" lang="en" sz="1400">
                <a:solidFill>
                  <a:schemeClr val="dk1"/>
                </a:solidFill>
              </a:rPr>
            </a:br>
            <a:r>
              <a:rPr i="1" lang="en" sz="1400">
                <a:solidFill>
                  <a:schemeClr val="dk1"/>
                </a:solidFill>
              </a:rPr>
              <a:t>In 2022: Goal of growing youth &amp; family programs and initiating more ongoing partnerships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Scheduling</a:t>
            </a:r>
            <a:endParaRPr b="1"/>
          </a:p>
        </p:txBody>
      </p:sp>
      <p:grpSp>
        <p:nvGrpSpPr>
          <p:cNvPr id="177" name="Google Shape;177;p31"/>
          <p:cNvGrpSpPr/>
          <p:nvPr/>
        </p:nvGrpSpPr>
        <p:grpSpPr>
          <a:xfrm>
            <a:off x="582597" y="3650698"/>
            <a:ext cx="8078919" cy="1210949"/>
            <a:chOff x="2283031" y="2322562"/>
            <a:chExt cx="5267944" cy="643506"/>
          </a:xfrm>
        </p:grpSpPr>
        <p:sp>
          <p:nvSpPr>
            <p:cNvPr id="178" name="Google Shape;178;p3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1"/>
            <p:cNvSpPr/>
            <p:nvPr/>
          </p:nvSpPr>
          <p:spPr>
            <a:xfrm flipH="1">
              <a:off x="2283031" y="2322579"/>
              <a:ext cx="15990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1"/>
            <p:cNvSpPr/>
            <p:nvPr/>
          </p:nvSpPr>
          <p:spPr>
            <a:xfrm rot="-5400000">
              <a:off x="3304687" y="2131552"/>
              <a:ext cx="643362" cy="1025381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2342630" y="2399959"/>
              <a:ext cx="1599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Private Workshops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4219441" y="2323745"/>
              <a:ext cx="3215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Coordinated by staff who then invites a teaching artist to lead the session</a:t>
              </a: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Staff creates base lesson plan and invites teaching artist to adapt as needed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Typically scheduled 2-4 weeks in advance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p31"/>
          <p:cNvGrpSpPr/>
          <p:nvPr/>
        </p:nvGrpSpPr>
        <p:grpSpPr>
          <a:xfrm>
            <a:off x="577443" y="2301732"/>
            <a:ext cx="8089256" cy="1210938"/>
            <a:chOff x="2283027" y="2322568"/>
            <a:chExt cx="5274685" cy="643500"/>
          </a:xfrm>
        </p:grpSpPr>
        <p:sp>
          <p:nvSpPr>
            <p:cNvPr id="184" name="Google Shape;184;p3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1"/>
            <p:cNvSpPr/>
            <p:nvPr/>
          </p:nvSpPr>
          <p:spPr>
            <a:xfrm flipH="1">
              <a:off x="2283027" y="2322574"/>
              <a:ext cx="15126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1"/>
            <p:cNvSpPr/>
            <p:nvPr/>
          </p:nvSpPr>
          <p:spPr>
            <a:xfrm rot="-5400000">
              <a:off x="3341226" y="2095032"/>
              <a:ext cx="643345" cy="109842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Private Lessons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4212111" y="2323746"/>
              <a:ext cx="33456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Offered in 3-hour sessions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Students encourage to sign up for 4-6 sessions culminating in Studio Authorization</a:t>
              </a: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Each teacher sets own availability within our scheduling software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Students can see availability online and sign up autonomously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9" name="Google Shape;189;p31"/>
          <p:cNvGrpSpPr/>
          <p:nvPr/>
        </p:nvGrpSpPr>
        <p:grpSpPr>
          <a:xfrm>
            <a:off x="582503" y="1065373"/>
            <a:ext cx="8079032" cy="1098331"/>
            <a:chOff x="2282957" y="2322565"/>
            <a:chExt cx="5268018" cy="643503"/>
          </a:xfrm>
        </p:grpSpPr>
        <p:sp>
          <p:nvSpPr>
            <p:cNvPr id="190" name="Google Shape;190;p3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1"/>
            <p:cNvSpPr/>
            <p:nvPr/>
          </p:nvSpPr>
          <p:spPr>
            <a:xfrm flipH="1">
              <a:off x="2282957" y="2322578"/>
              <a:ext cx="15492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 rot="-5400000">
              <a:off x="3341215" y="2095032"/>
              <a:ext cx="643364" cy="109842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Public Group Classes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4212112" y="2323746"/>
              <a:ext cx="3296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Typically Tuesday &amp; Wednesday evenings &amp; Sundays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Occasionally</a:t>
              </a: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week days on during Open Studio sessions</a:t>
              </a: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Blend of core offerings &amp; artist-proposed special topics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Typically scheduled 8-10 weeks in advance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449750" y="445025"/>
            <a:ext cx="638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Presentation Outline</a:t>
            </a:r>
            <a:endParaRPr b="1" sz="36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275075" y="1152475"/>
            <a:ext cx="55575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8775" lvl="0" marL="457200" rtl="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Important Dates</a:t>
            </a:r>
            <a:endParaRPr sz="2050">
              <a:solidFill>
                <a:schemeClr val="dk1"/>
              </a:solidFill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Why a Cohort?</a:t>
            </a:r>
            <a:endParaRPr sz="2050">
              <a:solidFill>
                <a:schemeClr val="dk1"/>
              </a:solidFill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Eligibility &amp; Expectations</a:t>
            </a:r>
            <a:endParaRPr sz="2050">
              <a:solidFill>
                <a:schemeClr val="dk1"/>
              </a:solidFill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Covid-19 Policies</a:t>
            </a:r>
            <a:endParaRPr sz="2050">
              <a:solidFill>
                <a:schemeClr val="dk1"/>
              </a:solidFill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Compensation &amp; Benefits</a:t>
            </a:r>
            <a:endParaRPr sz="2050">
              <a:solidFill>
                <a:schemeClr val="dk1"/>
              </a:solidFill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Overview of Educational Programs</a:t>
            </a:r>
            <a:endParaRPr sz="2050">
              <a:solidFill>
                <a:schemeClr val="dk1"/>
              </a:solidFill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Scheduling &amp; Training Logistics</a:t>
            </a:r>
            <a:endParaRPr sz="2050">
              <a:solidFill>
                <a:schemeClr val="dk1"/>
              </a:solidFill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Selection Process</a:t>
            </a:r>
            <a:endParaRPr sz="2050">
              <a:solidFill>
                <a:schemeClr val="dk1"/>
              </a:solidFill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en" sz="2050">
                <a:solidFill>
                  <a:schemeClr val="dk1"/>
                </a:solidFill>
              </a:rPr>
              <a:t>Questions</a:t>
            </a:r>
            <a:endParaRPr sz="205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857500" y="1302275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training is provided?</a:t>
            </a:r>
            <a:endParaRPr b="1"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Prior to independently leading classes, Teaching Artists will complete the following:</a:t>
            </a:r>
            <a:endParaRPr sz="2800">
              <a:solidFill>
                <a:schemeClr val="dk1"/>
              </a:solidFill>
            </a:endParaRPr>
          </a:p>
          <a:p>
            <a:pPr indent="-35306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Welcome Session (1.5 hours)</a:t>
            </a:r>
            <a:endParaRPr sz="2800">
              <a:solidFill>
                <a:schemeClr val="dk1"/>
              </a:solidFill>
            </a:endParaRPr>
          </a:p>
          <a:p>
            <a:pPr indent="-35306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Individual Planning Session (1.5 hours)</a:t>
            </a:r>
            <a:endParaRPr sz="2800">
              <a:solidFill>
                <a:schemeClr val="dk1"/>
              </a:solidFill>
            </a:endParaRPr>
          </a:p>
          <a:p>
            <a:pPr indent="-35306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Teaching Artist Policies &amp; Procedures Overview (1.5 hours)</a:t>
            </a:r>
            <a:endParaRPr sz="2800">
              <a:solidFill>
                <a:schemeClr val="dk1"/>
              </a:solidFill>
            </a:endParaRPr>
          </a:p>
          <a:p>
            <a:pPr indent="-35306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Studio Orientation &amp; Authorization (about 4 hours)</a:t>
            </a:r>
            <a:endParaRPr sz="2800">
              <a:solidFill>
                <a:schemeClr val="dk1"/>
              </a:solidFill>
            </a:endParaRPr>
          </a:p>
          <a:p>
            <a:pPr indent="-35306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Group Proposal Development Workshop (2 hours)</a:t>
            </a:r>
            <a:endParaRPr sz="2800">
              <a:solidFill>
                <a:schemeClr val="dk1"/>
              </a:solidFill>
            </a:endParaRPr>
          </a:p>
          <a:p>
            <a:pPr indent="-35306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Peer Skill Share Session (2 hours)</a:t>
            </a:r>
            <a:endParaRPr sz="2800">
              <a:solidFill>
                <a:schemeClr val="dk1"/>
              </a:solidFill>
            </a:endParaRPr>
          </a:p>
          <a:p>
            <a:pPr indent="-35306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Acuity Training (1.5 hours)</a:t>
            </a:r>
            <a:endParaRPr sz="2800">
              <a:solidFill>
                <a:schemeClr val="dk1"/>
              </a:solidFill>
            </a:endParaRPr>
          </a:p>
          <a:p>
            <a:pPr indent="-35306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00">
                <a:solidFill>
                  <a:schemeClr val="dk1"/>
                </a:solidFill>
              </a:rPr>
              <a:t>Class Observations and/or Teaching Assistance (about 8 hours)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Do I apply?</a:t>
            </a:r>
            <a:endParaRPr b="1"/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Artists will apply through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online application form</a:t>
            </a:r>
            <a:r>
              <a:rPr lang="en">
                <a:solidFill>
                  <a:schemeClr val="dk1"/>
                </a:solidFill>
              </a:rPr>
              <a:t> which requires: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Letter of interest addressing: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Why you are interested in this program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Personal teaching goals, learning goals for students, and/or teaching philosophy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portfolio of 7-10 images: </a:t>
            </a:r>
            <a:r>
              <a:rPr b="1"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Work should be from the last two years and include print-based work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Image List: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For each work, include the file name, title, medium, year of completion, and dimensions.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Brief Artist Bio </a:t>
            </a:r>
            <a:r>
              <a:rPr lang="en" sz="1400">
                <a:solidFill>
                  <a:schemeClr val="dk1"/>
                </a:solidFill>
              </a:rPr>
              <a:t>(Please limit to 100 words or less)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Current Resume or CV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1-3 References with contact information and their relationship to you.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Selection Process</a:t>
            </a:r>
            <a:endParaRPr b="1"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Applications are reviewed by a panel including staff and a board member. </a:t>
            </a:r>
            <a:br>
              <a:rPr lang="en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Staff will conduct in-person or virtual interviews with finalists.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Decisions are based on: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Clarity of the proposal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Extent of prior teaching experience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Ability of portfolio to convey technical expertise of printmaking processes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Ability of portfolio to convey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clear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intentions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or conceptual ideas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Alignment of skills, </a:t>
            </a:r>
            <a:r>
              <a:rPr lang="en" sz="1600">
                <a:solidFill>
                  <a:schemeClr val="dk1"/>
                </a:solidFill>
              </a:rPr>
              <a:t>learning goals for students, and/or teaching philosophy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with our educational needs and priorities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Ability of Spudnik to support </a:t>
            </a:r>
            <a:r>
              <a:rPr lang="en" sz="1600">
                <a:solidFill>
                  <a:schemeClr val="dk1"/>
                </a:solidFill>
              </a:rPr>
              <a:t>p</a:t>
            </a:r>
            <a:r>
              <a:rPr lang="en" sz="1600">
                <a:solidFill>
                  <a:schemeClr val="dk1"/>
                </a:solidFill>
              </a:rPr>
              <a:t>ersonal teaching goals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Scheduling logistics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311700" y="273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Questions?</a:t>
            </a:r>
            <a:endParaRPr b="1" sz="4200"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311700" y="3804800"/>
            <a:ext cx="85206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Additional questions can be sent to: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 u="sng">
                <a:solidFill>
                  <a:schemeClr val="hlink"/>
                </a:solidFill>
                <a:hlinkClick r:id="rId3"/>
              </a:rPr>
              <a:t>sara@spudnikpress.org</a:t>
            </a:r>
            <a:br>
              <a:rPr i="1" lang="en" sz="1600">
                <a:solidFill>
                  <a:schemeClr val="dk1"/>
                </a:solidFill>
              </a:rPr>
            </a:br>
            <a:r>
              <a:rPr i="1" lang="en" sz="1600">
                <a:solidFill>
                  <a:schemeClr val="dk1"/>
                </a:solidFill>
              </a:rPr>
              <a:t>Deadline to Apply: Thursday, August 1, 2022</a:t>
            </a:r>
            <a:endParaRPr i="1" sz="1600"/>
          </a:p>
        </p:txBody>
      </p:sp>
      <p:pic>
        <p:nvPicPr>
          <p:cNvPr id="219" name="Google Shape;219;p35"/>
          <p:cNvPicPr preferRelativeResize="0"/>
          <p:nvPr/>
        </p:nvPicPr>
        <p:blipFill rotWithShape="1">
          <a:blip r:embed="rId4">
            <a:alphaModFix/>
          </a:blip>
          <a:srcRect b="26846" l="0" r="0" t="26127"/>
          <a:stretch/>
        </p:blipFill>
        <p:spPr>
          <a:xfrm>
            <a:off x="1058775" y="1138875"/>
            <a:ext cx="7026452" cy="24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449750" y="445025"/>
            <a:ext cx="638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Important Dates</a:t>
            </a:r>
            <a:endParaRPr b="1" sz="36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275075" y="1152475"/>
            <a:ext cx="55575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2200"/>
              </a:spcBef>
              <a:spcAft>
                <a:spcPts val="22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Aug 1, 2022		Deadline to Apply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Aug 22, 2022		Notification of Acceptance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Aug 29, 2022		Welcome Session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				Individual Planning Sessions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8/29 - 9/23/22		Onboarding (about 20 hours)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Aug 26, 2022		Teaching Period Begins</a:t>
            </a: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May 26, 2023		Inaugural cohort ends		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216426"/>
            <a:ext cx="3132323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579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Why a Teaching Cohort?</a:t>
            </a:r>
            <a:endParaRPr b="1" sz="360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57930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To provide substantial and reliable arts-related income to working artists.</a:t>
            </a:r>
            <a:br>
              <a:rPr lang="en" sz="2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To provide </a:t>
            </a:r>
            <a:r>
              <a:rPr lang="en" sz="2000">
                <a:solidFill>
                  <a:schemeClr val="dk1"/>
                </a:solidFill>
              </a:rPr>
              <a:t>continuity and </a:t>
            </a:r>
            <a:r>
              <a:rPr lang="en" sz="2000">
                <a:solidFill>
                  <a:schemeClr val="dk1"/>
                </a:solidFill>
              </a:rPr>
              <a:t>balanced, inspiring curriculum for our students. </a:t>
            </a:r>
            <a:br>
              <a:rPr lang="en" sz="2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Increase comradery and peer-to-peer support </a:t>
            </a:r>
            <a:r>
              <a:rPr lang="en" sz="2000">
                <a:solidFill>
                  <a:schemeClr val="dk1"/>
                </a:solidFill>
              </a:rPr>
              <a:t>within</a:t>
            </a:r>
            <a:r>
              <a:rPr lang="en" sz="2000">
                <a:solidFill>
                  <a:schemeClr val="dk1"/>
                </a:solidFill>
              </a:rPr>
              <a:t> our Teaching Artist community.</a:t>
            </a:r>
            <a:br>
              <a:rPr lang="en" sz="2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To support the growth of </a:t>
            </a:r>
            <a:r>
              <a:rPr lang="en" sz="2000">
                <a:solidFill>
                  <a:schemeClr val="dk1"/>
                </a:solidFill>
              </a:rPr>
              <a:t>educational</a:t>
            </a:r>
            <a:r>
              <a:rPr lang="en" sz="2000">
                <a:solidFill>
                  <a:schemeClr val="dk1"/>
                </a:solidFill>
              </a:rPr>
              <a:t> opportunities for youth &amp; family programs.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659374" y="626551"/>
            <a:ext cx="5239900" cy="392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Eligibility</a:t>
            </a:r>
            <a:endParaRPr b="1" sz="3020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Artists whose current artistic practice utilizes printmaking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Artists with enough printmaking experience to work independently in multiple areas of the studio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Artists who demonstrate an ongoing commitment to community arts education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Artists who are local to the Chicago area with reliable transportation to and from Spudnik Press Cooperative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Artists that have experience developing and leading class curriculum</a:t>
            </a:r>
            <a:endParaRPr sz="20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Eligibility</a:t>
            </a:r>
            <a:endParaRPr b="1" sz="3020"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41163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We understand that teaching experience comes in many forms, both formal and informal, and we welcome applicants with diverse teaching backgrounds.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Spudnik Press Cooperative encourages applications from artists of all backgrounds regardless of race, color, gender or religious affiliation, including but not limited to: BIPOC artists, LGBTQ artists, women artists, artists with disabilities, and artists of veteran status.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800" y="1314475"/>
            <a:ext cx="4411197" cy="330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Basic Expectations</a:t>
            </a:r>
            <a:endParaRPr b="1" sz="3020"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Commit to the full 10 month duration of this program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(Aug 2022 through May 2023)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Complete authorization to Spudnik Press equipment, facilities, and procedures during their first month in the program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Once onboarded, lead approximately two educational opportunities per week (about 5.5 hours) through a combination of group classes and private lessons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</a:rPr>
              <a:t>Attend seasonal planning sessions with fellow teaching artists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Develop teaching proposals with support from Spudnik staff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Covid-19 Policy</a:t>
            </a:r>
            <a:endParaRPr b="1" sz="3020"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4165900" y="1244525"/>
            <a:ext cx="4666500" cy="3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Teaching artists are required to abide by all public policies related to Covid-19, including the requirement of providing proof of vaccination.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</a:rPr>
              <a:t>We do have protocol in place for medical and religious exemptions. However, </a:t>
            </a:r>
            <a:r>
              <a:rPr i="1" lang="en" sz="1600" u="sng">
                <a:solidFill>
                  <a:schemeClr val="dk1"/>
                </a:solidFill>
              </a:rPr>
              <a:t>everyone</a:t>
            </a:r>
            <a:r>
              <a:rPr i="1" lang="en" sz="1600">
                <a:solidFill>
                  <a:schemeClr val="dk1"/>
                </a:solidFill>
              </a:rPr>
              <a:t> teaching in person must be vaccinated.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0" l="17034" r="13351" t="0"/>
          <a:stretch/>
        </p:blipFill>
        <p:spPr>
          <a:xfrm>
            <a:off x="-231247" y="1373300"/>
            <a:ext cx="4199496" cy="3770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Covid-19 Policy</a:t>
            </a:r>
            <a:endParaRPr b="1" sz="3020"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</a:rPr>
              <a:t>Teaching Artists are required, as needed, to affirm proof of vaccination for their students as they arrive on site for their first class session.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All private groups are required to sign an agreement that they meet or exceed CDC guidelines for the age group that they work with.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</a:rPr>
              <a:t>All requests for exemptions must be handled by staff. Teaching Artists are not expected to determine if an </a:t>
            </a:r>
            <a:r>
              <a:rPr lang="en" sz="2000">
                <a:solidFill>
                  <a:schemeClr val="dk1"/>
                </a:solidFill>
              </a:rPr>
              <a:t>extension</a:t>
            </a:r>
            <a:r>
              <a:rPr lang="en" sz="2000">
                <a:solidFill>
                  <a:schemeClr val="dk1"/>
                </a:solidFill>
              </a:rPr>
              <a:t> should be granted.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